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8" r:id="rId10"/>
    <p:sldId id="263" r:id="rId11"/>
    <p:sldId id="269" r:id="rId12"/>
    <p:sldId id="270" r:id="rId13"/>
    <p:sldId id="261" r:id="rId14"/>
    <p:sldId id="262" r:id="rId15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0212"/>
    <a:srgbClr val="0F0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72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51595166-3526-46E0-BEC0-A4FF83034D6E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C39CFAE4-ADD6-47A4-B874-9863B9C21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01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ED3E41-E2DE-48B7-AD25-2C05D8372D60}" type="datetime4">
              <a:rPr lang="en-US" smtClean="0"/>
              <a:pPr/>
              <a:t>August 25,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  <a:pPr/>
              <a:t>August 25,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F78D1B-BB73-41B2-8202-C6678B761557}" type="datetime4">
              <a:rPr lang="en-US" smtClean="0"/>
              <a:pPr/>
              <a:t>August 25,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E46-B9AD-4605-BA48-F4BA770367EA}" type="datetime4">
              <a:rPr lang="en-US" smtClean="0"/>
              <a:pPr/>
              <a:t>August 25,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  <a:pPr/>
              <a:t>August 25,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120655-FBEF-4656-A8A9-E7D9EB4F4DEC}" type="datetime4">
              <a:rPr lang="en-US" smtClean="0"/>
              <a:pPr/>
              <a:t>August 25,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  <a:pPr/>
              <a:t>August 25,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2544D9-E8EB-4DFC-9BAC-8FC5CFB1A919}" type="datetime4">
              <a:rPr lang="en-US" smtClean="0"/>
              <a:pPr/>
              <a:t>August 25,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894904-8048-429B-BF77-F17DA8F8287B}" type="datetime4">
              <a:rPr lang="en-US" smtClean="0"/>
              <a:pPr/>
              <a:t>August 25,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August 25,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hf sldNum="0" hdr="0" ftr="0" dt="0"/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Lgi444Ghww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743323" y="2461746"/>
            <a:ext cx="5120640" cy="3716138"/>
          </a:xfrm>
        </p:spPr>
        <p:txBody>
          <a:bodyPr>
            <a:normAutofit/>
          </a:bodyPr>
          <a:lstStyle/>
          <a:p>
            <a:r>
              <a:rPr lang="en-US" dirty="0" smtClean="0"/>
              <a:t>The BIG IDEA:</a:t>
            </a:r>
          </a:p>
          <a:p>
            <a:endParaRPr lang="en-US" dirty="0"/>
          </a:p>
          <a:p>
            <a:r>
              <a:rPr lang="en-US" dirty="0" smtClean="0"/>
              <a:t>WHAT PROCESS DO SCIENTISTS USE WHEN THEY PERFORM SCIENTIFIC INVETIGATIONS?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science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78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experimenting</a:t>
            </a:r>
            <a:br>
              <a:rPr lang="en-US" dirty="0" smtClean="0"/>
            </a:br>
            <a:r>
              <a:rPr lang="en-US" dirty="0" smtClean="0"/>
              <a:t>Independent vs. </a:t>
            </a:r>
            <a:r>
              <a:rPr lang="en-US" smtClean="0"/>
              <a:t>dependent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independent variable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the amount of vitamin that is given to the subjects within the experiment. This is controlled by the experimenting scientist.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dependent variable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or the variable being affected by the independent variable, is life span.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4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Variable – (from the word) varies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1173163" y="1371600"/>
            <a:ext cx="7772400" cy="47244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b="1" u="sng" smtClean="0"/>
              <a:t>dependent variable</a:t>
            </a:r>
            <a:r>
              <a:rPr lang="en-US" altLang="en-US" smtClean="0"/>
              <a:t> is what happens in the experiment due to the change. The </a:t>
            </a:r>
            <a:r>
              <a:rPr lang="en-US" altLang="en-US" b="1" smtClean="0"/>
              <a:t>“then”</a:t>
            </a:r>
            <a:r>
              <a:rPr lang="en-US" altLang="en-US" smtClean="0"/>
              <a:t> part of the hypothesis. (the effect)</a:t>
            </a:r>
          </a:p>
          <a:p>
            <a:pPr eaLnBrk="1" hangingPunct="1"/>
            <a:r>
              <a:rPr lang="en-US" altLang="en-US" smtClean="0"/>
              <a:t>The </a:t>
            </a:r>
            <a:r>
              <a:rPr lang="en-US" altLang="en-US" b="1" u="sng" smtClean="0">
                <a:solidFill>
                  <a:srgbClr val="C00000"/>
                </a:solidFill>
              </a:rPr>
              <a:t>I</a:t>
            </a:r>
            <a:r>
              <a:rPr lang="en-US" altLang="en-US" b="1" u="sng" smtClean="0"/>
              <a:t>ndependent variable</a:t>
            </a:r>
            <a:r>
              <a:rPr lang="en-US" altLang="en-US" smtClean="0"/>
              <a:t> is the condition (thing) that the scientist controls or changes on purpose. The </a:t>
            </a:r>
            <a:r>
              <a:rPr lang="en-US" altLang="en-US" b="1" smtClean="0"/>
              <a:t>“</a:t>
            </a:r>
            <a:r>
              <a:rPr lang="en-US" altLang="en-US" b="1" smtClean="0">
                <a:solidFill>
                  <a:srgbClr val="FF0000"/>
                </a:solidFill>
              </a:rPr>
              <a:t>i</a:t>
            </a:r>
            <a:r>
              <a:rPr lang="en-US" altLang="en-US" b="1" smtClean="0"/>
              <a:t>f”</a:t>
            </a:r>
            <a:r>
              <a:rPr lang="en-US" altLang="en-US" smtClean="0"/>
              <a:t> part of a hypothesis. </a:t>
            </a:r>
            <a:r>
              <a:rPr lang="en-US" altLang="en-US" b="1" u="sng" smtClean="0">
                <a:solidFill>
                  <a:srgbClr val="C00000"/>
                </a:solidFill>
              </a:rPr>
              <a:t>I</a:t>
            </a:r>
            <a:r>
              <a:rPr lang="en-US" altLang="en-US" smtClean="0"/>
              <a:t> do it. (The cause of the change.)</a:t>
            </a:r>
          </a:p>
          <a:p>
            <a:pPr lvl="1" eaLnBrk="1" hangingPunct="1">
              <a:buFontTx/>
              <a:buNone/>
            </a:pPr>
            <a:endParaRPr lang="en-US" altLang="en-US" sz="1000" smtClean="0"/>
          </a:p>
        </p:txBody>
      </p:sp>
    </p:spTree>
    <p:extLst>
      <p:ext uri="{BB962C8B-B14F-4D97-AF65-F5344CB8AC3E}">
        <p14:creationId xmlns:p14="http://schemas.microsoft.com/office/powerpoint/2010/main" val="178475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73163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Control</a:t>
            </a:r>
            <a:r>
              <a:rPr lang="en-US" dirty="0" smtClean="0"/>
              <a:t> – part you do nothing to, to compare</a:t>
            </a:r>
          </a:p>
          <a:p>
            <a:pPr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</a:t>
            </a:r>
            <a:r>
              <a:rPr lang="en-US" dirty="0" smtClean="0"/>
              <a:t> – information</a:t>
            </a:r>
          </a:p>
          <a:p>
            <a:pPr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Constant</a:t>
            </a:r>
            <a:r>
              <a:rPr lang="en-US" dirty="0" smtClean="0"/>
              <a:t> – Everything 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except your variable</a:t>
            </a:r>
            <a:r>
              <a:rPr lang="en-US" dirty="0" smtClean="0"/>
              <a:t> stays exactly the same.</a:t>
            </a:r>
          </a:p>
          <a:p>
            <a:pPr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Trial</a:t>
            </a:r>
            <a:r>
              <a:rPr lang="en-US" dirty="0" smtClean="0"/>
              <a:t> – You need to test it more than once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88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 OF SCIENCE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TECHNOLOGY= COMPUTERS, PHONES</a:t>
            </a:r>
          </a:p>
          <a:p>
            <a:r>
              <a:rPr lang="en-US" dirty="0" smtClean="0">
                <a:solidFill>
                  <a:srgbClr val="2E2224"/>
                </a:solidFill>
              </a:rPr>
              <a:t>NEW MATERIALS</a:t>
            </a:r>
          </a:p>
          <a:p>
            <a:r>
              <a:rPr lang="en-US" dirty="0" smtClean="0">
                <a:solidFill>
                  <a:srgbClr val="2E2224"/>
                </a:solidFill>
              </a:rPr>
              <a:t>EXPLANATION WHY SOMETHING HAPPENS</a:t>
            </a:r>
          </a:p>
          <a:p>
            <a:endParaRPr lang="en-US" dirty="0">
              <a:solidFill>
                <a:srgbClr val="2E2224"/>
              </a:solidFill>
            </a:endParaRPr>
          </a:p>
          <a:p>
            <a:endParaRPr lang="en-US" dirty="0" smtClean="0">
              <a:solidFill>
                <a:srgbClr val="2E2224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SCIENTIFIC THEORY= </a:t>
            </a:r>
            <a:r>
              <a:rPr lang="en-US" dirty="0" smtClean="0">
                <a:solidFill>
                  <a:schemeClr val="tx1"/>
                </a:solidFill>
              </a:rPr>
              <a:t>EXPLANATION TO WHY SOMETHING HAPPENS… THEY CAN BE DISPROVED.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EX…. PLATE TECHTONICS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SCIENTIFIC LAW</a:t>
            </a:r>
            <a:r>
              <a:rPr lang="en-US" dirty="0" smtClean="0">
                <a:solidFill>
                  <a:schemeClr val="tx1"/>
                </a:solidFill>
              </a:rPr>
              <a:t>= DESCRIBES THE PATTERN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EX… NEWTONS LAW OF GRAVITATIONAL PULL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58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CRITICAL THINKING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COMPARE WHAT YOU ALREADY KNOW WITH INFORMATION</a:t>
            </a:r>
          </a:p>
          <a:p>
            <a:endParaRPr lang="en-US" dirty="0"/>
          </a:p>
          <a:p>
            <a:r>
              <a:rPr lang="en-US" dirty="0" smtClean="0"/>
              <a:t>IMPORTANT IN ALL DECISIONS IN LIFE, COMMUNITY, AND NATIONAL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>
                <a:hlinkClick r:id="rId2"/>
              </a:rPr>
              <a:t>https://www.youtube.com/watch?v=hLgi444Ghww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CAN SCIENCE ANSWER ALL QUESITONS?  </a:t>
            </a:r>
          </a:p>
          <a:p>
            <a:endParaRPr lang="en-US" dirty="0"/>
          </a:p>
          <a:p>
            <a:r>
              <a:rPr lang="en-US" dirty="0"/>
              <a:t>NO</a:t>
            </a:r>
          </a:p>
          <a:p>
            <a:r>
              <a:rPr lang="en-US" dirty="0"/>
              <a:t>DEALING WITH OPINIONS, VALUES, BELIEFS, OR </a:t>
            </a:r>
            <a:r>
              <a:rPr lang="en-US" dirty="0" smtClean="0"/>
              <a:t>FEELINGS</a:t>
            </a:r>
          </a:p>
          <a:p>
            <a:endParaRPr lang="en-US" dirty="0"/>
          </a:p>
          <a:p>
            <a:r>
              <a:rPr lang="en-US" dirty="0" smtClean="0"/>
              <a:t>WHICH FOOD TASTES BETTER?</a:t>
            </a:r>
          </a:p>
          <a:p>
            <a:pPr marL="0" indent="0">
              <a:buNone/>
            </a:pPr>
            <a:r>
              <a:rPr lang="en-US" dirty="0" smtClean="0"/>
              <a:t>PIZZA OR CAKE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YOUR FAVORITE WEATHER?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THE ANNUAL PERCENTAGE OF SNOW IN INDIANA?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94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SCIENCE?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PUT IN VOCAB BOOK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SCIENCE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- IS THE INVESTIGATION AND EXPLORATION OF NATURAL EVENTS AND OF THE NEW INFORMATION THAT RESULTS FROM THOSE INVESTIGATIONS.</a:t>
            </a:r>
          </a:p>
          <a:p>
            <a:endParaRPr lang="en-US" dirty="0"/>
          </a:p>
          <a:p>
            <a:r>
              <a:rPr lang="en-US" dirty="0" smtClean="0"/>
              <a:t>PEOPLE ALL OVER THE WORLD STUDY THE NATURAL WORLD AND RECORD IT. THEY ALSO SHARE THEIR KNOWLEDGE.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FIRE FIGHTERS=CLOTHING THEY WEAR</a:t>
            </a:r>
          </a:p>
          <a:p>
            <a:endParaRPr lang="en-US" dirty="0"/>
          </a:p>
          <a:p>
            <a:r>
              <a:rPr lang="en-US" dirty="0" smtClean="0"/>
              <a:t>PARENTS=SETTING UP AN AQUARIUM</a:t>
            </a:r>
          </a:p>
          <a:p>
            <a:endParaRPr lang="en-US" dirty="0"/>
          </a:p>
          <a:p>
            <a:r>
              <a:rPr lang="en-US" dirty="0" smtClean="0"/>
              <a:t>ATHLETES=HIGH PERFORMANCE GEAR   GIVE EXAMPLE??</a:t>
            </a:r>
          </a:p>
          <a:p>
            <a:endParaRPr lang="en-US" dirty="0"/>
          </a:p>
          <a:p>
            <a:r>
              <a:rPr lang="en-US" dirty="0" smtClean="0"/>
              <a:t>HOW DO YOU USE SCIENCE IN YOUR LIFE? TNT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7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BRANCHES OF SCIENCE</a:t>
            </a:r>
            <a:br>
              <a:rPr lang="en-US" dirty="0" smtClean="0"/>
            </a:br>
            <a:r>
              <a:rPr lang="en-US" dirty="0" smtClean="0"/>
              <a:t>  3 BRANCHES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EARTH SCIENCE= THE STUDY OF EARTH LIKE ROCKS, SOIL, OCEANS, PLANETS</a:t>
            </a:r>
          </a:p>
          <a:p>
            <a:endParaRPr lang="en-US" dirty="0"/>
          </a:p>
          <a:p>
            <a:r>
              <a:rPr lang="en-US" dirty="0" smtClean="0"/>
              <a:t>LIFE SCIENCE= STUDY OF LIVING THINGS</a:t>
            </a:r>
          </a:p>
          <a:p>
            <a:endParaRPr lang="en-US" dirty="0"/>
          </a:p>
          <a:p>
            <a:r>
              <a:rPr lang="en-US" dirty="0" smtClean="0"/>
              <a:t>PHYSICAL SCIENCE= STUDY OF MATTER AND ENERGY IT INCLUDES PHYSICS AND CHEMISTRY</a:t>
            </a:r>
            <a:endParaRPr lang="en-US" dirty="0"/>
          </a:p>
        </p:txBody>
      </p:sp>
      <p:pic>
        <p:nvPicPr>
          <p:cNvPr id="5" name="Content Placeholder 4" descr="TORNADO.jpg"/>
          <p:cNvPicPr>
            <a:picLocks noGrp="1" noChangeAspect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09" r="17709"/>
          <a:stretch>
            <a:fillRect/>
          </a:stretch>
        </p:blipFill>
        <p:spPr/>
      </p:pic>
      <p:sp>
        <p:nvSpPr>
          <p:cNvPr id="6" name="TextBox 5"/>
          <p:cNvSpPr txBox="1"/>
          <p:nvPr/>
        </p:nvSpPr>
        <p:spPr>
          <a:xfrm>
            <a:off x="4907110" y="658556"/>
            <a:ext cx="371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BRANCH OF SCIENCE IS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2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SCIENTIFIC INQUIRY </a:t>
            </a:r>
            <a:br>
              <a:rPr lang="en-US" dirty="0" smtClean="0"/>
            </a:br>
            <a:r>
              <a:rPr lang="en-US" dirty="0" smtClean="0"/>
              <a:t>A.K.A THE SCIENTIFIC METHOD</a:t>
            </a:r>
            <a:br>
              <a:rPr lang="en-US" dirty="0" smtClean="0"/>
            </a:br>
            <a:r>
              <a:rPr lang="en-US" sz="2400" dirty="0" smtClean="0"/>
              <a:t>QOTD:  WHAT IS SCIENTIFIC INQUIRY? MAAM FORM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SCIENTIST USE SCIENTIFIC INQUIRY.</a:t>
            </a:r>
          </a:p>
          <a:p>
            <a:endParaRPr lang="en-US" dirty="0"/>
          </a:p>
          <a:p>
            <a:r>
              <a:rPr lang="en-US" dirty="0" smtClean="0"/>
              <a:t>IT IS A PROCESS THAT USES A SET OF SKILLS TO ANSWER QUESTIONS OR TEST IDEAS ABOUT THE NATURAL WORLD.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FIRST A QUESTION</a:t>
            </a:r>
          </a:p>
          <a:p>
            <a:endParaRPr lang="en-US" dirty="0"/>
          </a:p>
          <a:p>
            <a:r>
              <a:rPr lang="en-US" dirty="0" smtClean="0"/>
              <a:t>INCLUDES </a:t>
            </a:r>
            <a:r>
              <a:rPr lang="en-US" u="sng" dirty="0" smtClean="0">
                <a:solidFill>
                  <a:srgbClr val="FF0000"/>
                </a:solidFill>
              </a:rPr>
              <a:t>OBSERVATION</a:t>
            </a:r>
            <a:r>
              <a:rPr lang="en-US" dirty="0" smtClean="0">
                <a:solidFill>
                  <a:schemeClr val="tx1"/>
                </a:solidFill>
              </a:rPr>
              <a:t>=USING ONE OR MORE OF YOUR SENSES TO GATHER INFORMATION AND TAKING NOTE OF WHAT HAPPENS.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u="sng" dirty="0" smtClean="0">
                <a:solidFill>
                  <a:srgbClr val="FF0000"/>
                </a:solidFill>
              </a:rPr>
              <a:t>INFERENCE</a:t>
            </a:r>
            <a:r>
              <a:rPr lang="en-US" dirty="0" smtClean="0">
                <a:solidFill>
                  <a:schemeClr val="tx1"/>
                </a:solidFill>
              </a:rPr>
              <a:t>=A LOGICAL EXPLANATION OF AN OBSERVATION THAT IS DRAWN FROM PRIOR KNOWLEDGE.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1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SCIENTIFIC INQUIRY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HYPOTHESIZE ALSO HYPOTHESIS </a:t>
            </a:r>
            <a:r>
              <a:rPr lang="en-US" dirty="0" smtClean="0"/>
              <a:t>IS AN EXPLANATION FOR YOUR OBSERVATION.  IF…. THEN…..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PREDICTION</a:t>
            </a:r>
            <a:r>
              <a:rPr lang="en-US" dirty="0" smtClean="0"/>
              <a:t>=WHAT WILL HAPPEN NEXT.</a:t>
            </a:r>
          </a:p>
          <a:p>
            <a:endParaRPr lang="en-US" dirty="0"/>
          </a:p>
          <a:p>
            <a:r>
              <a:rPr lang="en-US" dirty="0" smtClean="0"/>
              <a:t>SCIENTIST MAKE PREDICTIONS ON WHAT THEY THINK THEY WILL FIND WHEN TESTING IT.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15815" y="228601"/>
            <a:ext cx="4251960" cy="66293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TEST YOUR HYPOTHESIS AND PREDICTIONS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ARE THEY TRUE?? </a:t>
            </a:r>
            <a:r>
              <a:rPr lang="en-US" dirty="0"/>
              <a:t>Analyze</a:t>
            </a:r>
          </a:p>
          <a:p>
            <a:r>
              <a:rPr lang="en-US" dirty="0" smtClean="0">
                <a:solidFill>
                  <a:srgbClr val="640212"/>
                </a:solidFill>
              </a:rPr>
              <a:t>the outcome supports your hypothesis, test several times to make sure it </a:t>
            </a:r>
            <a:r>
              <a:rPr lang="en-US" smtClean="0">
                <a:solidFill>
                  <a:srgbClr val="640212"/>
                </a:solidFill>
              </a:rPr>
              <a:t>is correct. </a:t>
            </a:r>
            <a:endParaRPr lang="en-US" dirty="0" smtClean="0">
              <a:solidFill>
                <a:srgbClr val="640212"/>
              </a:solidFill>
            </a:endParaRPr>
          </a:p>
          <a:p>
            <a:endParaRPr lang="en-US" dirty="0"/>
          </a:p>
          <a:p>
            <a:r>
              <a:rPr lang="en-US" dirty="0" smtClean="0">
                <a:solidFill>
                  <a:srgbClr val="0F0462"/>
                </a:solidFill>
              </a:rPr>
              <a:t>if outcome does not support it, then re-question and retest.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4 ways to test hypothesis</a:t>
            </a:r>
          </a:p>
          <a:p>
            <a:pPr marL="454914" indent="-45720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experiment</a:t>
            </a:r>
          </a:p>
          <a:p>
            <a:pPr marL="454914" indent="-45720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make model</a:t>
            </a:r>
          </a:p>
          <a:p>
            <a:pPr marL="454914" indent="-45720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gather/evaluate evidence</a:t>
            </a:r>
          </a:p>
          <a:p>
            <a:pPr marL="454914" indent="-45720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observe and collect data</a:t>
            </a:r>
          </a:p>
          <a:p>
            <a:endParaRPr lang="en-US" dirty="0"/>
          </a:p>
          <a:p>
            <a:r>
              <a:rPr lang="en-US" dirty="0" smtClean="0"/>
              <a:t>DRAW A CONCLUSION /summary SUMMARY OF INFORMATION GAINED FROM TESTING A HYPOTHESIS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08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I. Question/Problem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1173163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en-US" smtClean="0"/>
              <a:t>Ask a question about something observed.</a:t>
            </a:r>
          </a:p>
          <a:p>
            <a:pPr lvl="1" eaLnBrk="1" hangingPunct="1"/>
            <a:r>
              <a:rPr lang="en-US" altLang="en-US" smtClean="0"/>
              <a:t>Why?</a:t>
            </a:r>
          </a:p>
          <a:p>
            <a:pPr lvl="1" eaLnBrk="1" hangingPunct="1"/>
            <a:r>
              <a:rPr lang="en-US" altLang="en-US" smtClean="0"/>
              <a:t>How?</a:t>
            </a:r>
          </a:p>
          <a:p>
            <a:pPr lvl="1" eaLnBrk="1" hangingPunct="1"/>
            <a:r>
              <a:rPr lang="en-US" altLang="en-US" smtClean="0"/>
              <a:t>What?</a:t>
            </a:r>
          </a:p>
          <a:p>
            <a:pPr eaLnBrk="1" hangingPunct="1"/>
            <a:r>
              <a:rPr lang="en-US" altLang="en-US" smtClean="0"/>
              <a:t>Question to be solved.</a:t>
            </a:r>
          </a:p>
          <a:p>
            <a:pPr eaLnBrk="1" hangingPunct="1"/>
            <a:r>
              <a:rPr lang="en-US" altLang="en-US" smtClean="0"/>
              <a:t>Must be about something measurable.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19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II. Hypothesis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73163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</a:t>
            </a:r>
            <a:r>
              <a:rPr lang="en-US" dirty="0" smtClean="0"/>
              <a:t>estable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</a:t>
            </a:r>
            <a:r>
              <a:rPr lang="en-US" dirty="0" smtClean="0"/>
              <a:t>f, then because statements</a:t>
            </a:r>
          </a:p>
          <a:p>
            <a:pPr lvl="1" eaLnBrk="1" hangingPunct="1">
              <a:defRPr/>
            </a:pPr>
            <a:r>
              <a:rPr lang="en-US" sz="2400" dirty="0" smtClean="0"/>
              <a:t>If ____ [</a:t>
            </a:r>
            <a:r>
              <a:rPr lang="en-US" sz="2400" i="1" dirty="0" smtClean="0"/>
              <a:t>I do this</a:t>
            </a:r>
            <a:r>
              <a:rPr lang="en-US" sz="2400" dirty="0" smtClean="0"/>
              <a:t>], then _____ [</a:t>
            </a:r>
            <a:r>
              <a:rPr lang="en-US" sz="2400" i="1" dirty="0" smtClean="0"/>
              <a:t>this will happen</a:t>
            </a:r>
            <a:r>
              <a:rPr lang="en-US" sz="2400" dirty="0" smtClean="0"/>
              <a:t>] because ________(explain why you think it will happen)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</a:t>
            </a:r>
            <a:r>
              <a:rPr lang="en-US" sz="2800" dirty="0" smtClean="0"/>
              <a:t>ducated guess about how things work.</a:t>
            </a:r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r>
              <a:rPr lang="en-US" sz="2800" dirty="0" smtClean="0"/>
              <a:t>Mnemonic - </a:t>
            </a:r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TIE</a:t>
            </a:r>
            <a:r>
              <a:rPr 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023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             Do NOW:</a:t>
            </a:r>
          </a:p>
        </p:txBody>
      </p:sp>
      <p:sp>
        <p:nvSpPr>
          <p:cNvPr id="9219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435100"/>
            <a:ext cx="2551113" cy="4691063"/>
          </a:xfrm>
        </p:spPr>
        <p:txBody>
          <a:bodyPr/>
          <a:lstStyle/>
          <a:p>
            <a:r>
              <a:rPr lang="en-US" altLang="en-US" sz="3200" smtClean="0"/>
              <a:t>Using what you know about the steps in the scientific method, what is going on in this cartoon? </a:t>
            </a:r>
          </a:p>
        </p:txBody>
      </p:sp>
      <p:pic>
        <p:nvPicPr>
          <p:cNvPr id="9220" name="Picture 2" descr="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28600"/>
            <a:ext cx="5029200" cy="614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236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>
          <a:xfrm>
            <a:off x="1066800" y="273050"/>
            <a:ext cx="2398713" cy="1162050"/>
          </a:xfrm>
        </p:spPr>
        <p:txBody>
          <a:bodyPr/>
          <a:lstStyle/>
          <a:p>
            <a:r>
              <a:rPr lang="en-US" altLang="en-US" smtClean="0"/>
              <a:t>Do NOW</a:t>
            </a:r>
          </a:p>
        </p:txBody>
      </p:sp>
      <p:pic>
        <p:nvPicPr>
          <p:cNvPr id="10243" name="Content Placeholder 6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65513" y="0"/>
            <a:ext cx="5678487" cy="6857999"/>
          </a:xfrm>
          <a:prstGeom prst="rect">
            <a:avLst/>
          </a:prstGeom>
        </p:spPr>
      </p:pic>
      <p:sp>
        <p:nvSpPr>
          <p:cNvPr id="10244" name="Text Placeholder 5"/>
          <p:cNvSpPr>
            <a:spLocks noGrp="1"/>
          </p:cNvSpPr>
          <p:nvPr>
            <p:ph type="body" sz="half" idx="2"/>
          </p:nvPr>
        </p:nvSpPr>
        <p:spPr>
          <a:xfrm>
            <a:off x="246857" y="498764"/>
            <a:ext cx="3218656" cy="5681663"/>
          </a:xfrm>
        </p:spPr>
        <p:txBody>
          <a:bodyPr/>
          <a:lstStyle/>
          <a:p>
            <a:r>
              <a:rPr lang="en-US" altLang="en-US" sz="4000" dirty="0" smtClean="0"/>
              <a:t>Write a hypothesis for the cartoon. Use</a:t>
            </a:r>
          </a:p>
          <a:p>
            <a:r>
              <a:rPr lang="en-US" altLang="en-US" sz="2400" dirty="0" smtClean="0"/>
              <a:t>If.. Then...because…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What are the variables? </a:t>
            </a:r>
          </a:p>
          <a:p>
            <a:pPr algn="ctr"/>
            <a:endParaRPr lang="en-US" altLang="en-US" i="1" dirty="0" smtClean="0"/>
          </a:p>
          <a:p>
            <a:pPr algn="ctr"/>
            <a:endParaRPr lang="en-US" altLang="en-US" i="1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363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1642</TotalTime>
  <Words>651</Words>
  <Application>Microsoft Office PowerPoint</Application>
  <PresentationFormat>On-screen Show (4:3)</PresentationFormat>
  <Paragraphs>120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Candara</vt:lpstr>
      <vt:lpstr>Symbol</vt:lpstr>
      <vt:lpstr>Tahoma</vt:lpstr>
      <vt:lpstr>Times New Roman</vt:lpstr>
      <vt:lpstr>Tunga</vt:lpstr>
      <vt:lpstr>SOHO</vt:lpstr>
      <vt:lpstr>Methods of science  </vt:lpstr>
      <vt:lpstr>WHAT IS SCIENCE? </vt:lpstr>
      <vt:lpstr>BRANCHES OF SCIENCE   3 BRANCHES</vt:lpstr>
      <vt:lpstr>SCIENTIFIC INQUIRY  A.K.A THE SCIENTIFIC METHOD QOTD:  WHAT IS SCIENTIFIC INQUIRY? MAAM FORM</vt:lpstr>
      <vt:lpstr>SCIENTIFIC INQUIRY </vt:lpstr>
      <vt:lpstr>I. Question/Problem</vt:lpstr>
      <vt:lpstr>II. Hypothesis</vt:lpstr>
      <vt:lpstr>             Do NOW:</vt:lpstr>
      <vt:lpstr>Do NOW</vt:lpstr>
      <vt:lpstr>When experimenting Independent vs. dependent</vt:lpstr>
      <vt:lpstr>Variable – (from the word) varies</vt:lpstr>
      <vt:lpstr>Experiment</vt:lpstr>
      <vt:lpstr>RESULTS OF SCIENCE </vt:lpstr>
      <vt:lpstr>CRITICAL THINKING </vt:lpstr>
    </vt:vector>
  </TitlesOfParts>
  <Company>Ms. M's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science</dc:title>
  <dc:creator>Meghan Moriarty</dc:creator>
  <cp:lastModifiedBy>ttc_admin</cp:lastModifiedBy>
  <cp:revision>18</cp:revision>
  <cp:lastPrinted>2015-08-21T12:57:51Z</cp:lastPrinted>
  <dcterms:created xsi:type="dcterms:W3CDTF">2015-08-14T23:03:54Z</dcterms:created>
  <dcterms:modified xsi:type="dcterms:W3CDTF">2015-08-25T20:23:04Z</dcterms:modified>
</cp:coreProperties>
</file>